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B5FF61-B5A9-4778-A49F-72F849F62DA9}" type="datetimeFigureOut">
              <a:rPr lang="pt-BR" smtClean="0"/>
              <a:t>17/10/2014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0408E3-A4FD-4B6A-B8B5-2CD42AAAEA0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5" Type="http://schemas.openxmlformats.org/officeDocument/2006/relationships/audio" Target="../media/audio1.wav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868" y="4935867"/>
            <a:ext cx="3549262" cy="192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727" y="-42248"/>
            <a:ext cx="5715000" cy="2609850"/>
          </a:xfrm>
          <a:prstGeom prst="rect">
            <a:avLst/>
          </a:prstGeom>
        </p:spPr>
      </p:pic>
      <p:pic>
        <p:nvPicPr>
          <p:cNvPr id="35" name="Imagem 17" descr="bonequitos 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46" y="3062639"/>
            <a:ext cx="96043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18" descr="bonequitos 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88" y="3062639"/>
            <a:ext cx="960434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m 20" descr="bonequitos 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33" y="3062639"/>
            <a:ext cx="960434" cy="92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m 21" descr="bonequitos 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74" y="3104800"/>
            <a:ext cx="82715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11" descr="bonequitos C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39" y="3099152"/>
            <a:ext cx="116352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m 6" descr="bonequitos 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6294"/>
            <a:ext cx="960434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m 10" descr="bonequitos I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81" y="3112332"/>
            <a:ext cx="960434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m 8" descr="bonequitos U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4" y="3123080"/>
            <a:ext cx="960434" cy="81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m 17" descr="bonequitos 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56" y="3094075"/>
            <a:ext cx="96043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m 9" descr="bonequitos D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56" y="3140845"/>
            <a:ext cx="960434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m 11" descr="bonequitos C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39" y="3141313"/>
            <a:ext cx="116352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m 19" descr="bonequitos 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29" y="3086932"/>
            <a:ext cx="960434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63888" y="3326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IGREJA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EVANGÉLICA ASSEMBLEIA DE DEUS</a:t>
            </a:r>
            <a:endParaRPr lang="pt-B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ECONTRO PEDAGÓGICO</a:t>
            </a:r>
            <a:endParaRPr lang="pt-B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PLANTANDO EDUCAÇÃO, COLHENDO VIDAS.</a:t>
            </a:r>
            <a:endParaRPr lang="pt-B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que é necessário para que uma classe de Escola Dominical cresça?</a:t>
            </a:r>
            <a:endParaRPr lang="pt-BR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70080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Quando falamos de amor, tendo a Bíblia como referencial, é preciso saber que a sua qualidade é muito superior a conceitos já estabelecidos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amor manifesta-se em olhares, gestos, atitudes e palavras. Não importa a expressão. O importante é amar.</a:t>
            </a:r>
          </a:p>
          <a:p>
            <a:pPr lvl="1" algn="just"/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2628900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29836"/>
            <a:ext cx="8496944" cy="484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899592" y="1988840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400" dirty="0">
                <a:solidFill>
                  <a:schemeClr val="bg1"/>
                </a:solidFill>
                <a:latin typeface="Comic Sans MS" pitchFamily="66" charset="0"/>
              </a:rPr>
              <a:t>”Lúdico são os jogos e as brincadeiras na sala de aula” e “lúdico para mim é tudo que não é de quadro, que não é aquele tradicional, acho que um jogo, uma brincadeira, uma musiquinha já faz parte do lúdico”.</a:t>
            </a:r>
          </a:p>
          <a:p>
            <a:pPr lvl="0" algn="ctr">
              <a:spcBef>
                <a:spcPct val="0"/>
              </a:spcBef>
              <a:defRPr/>
            </a:pPr>
            <a:endParaRPr lang="pt-BR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pt-BR" sz="2400" dirty="0">
                <a:solidFill>
                  <a:schemeClr val="bg1"/>
                </a:solidFill>
                <a:latin typeface="Comic Sans MS" pitchFamily="66" charset="0"/>
              </a:rPr>
              <a:t>“A atividade lúdica é muito importante na sala de aula, pois, é através da atividade lúdica que a criança se desenvolve, interage e aprende”.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95736" y="404663"/>
            <a:ext cx="4959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PALAVRA DE PROFESSOR!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333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5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88640"/>
            <a:ext cx="842493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dirty="0">
                <a:latin typeface="Arial" pitchFamily="34" charset="0"/>
                <a:cs typeface="Arial" pitchFamily="34" charset="0"/>
              </a:rPr>
              <a:t>Referências </a:t>
            </a:r>
            <a:endParaRPr lang="pt-BR" sz="2300" dirty="0">
              <a:latin typeface="Arial" pitchFamily="34" charset="0"/>
              <a:cs typeface="Arial" pitchFamily="34" charset="0"/>
            </a:endParaRPr>
          </a:p>
          <a:p>
            <a:r>
              <a:rPr lang="pt-BR" sz="2300" b="1" dirty="0">
                <a:latin typeface="Arial" pitchFamily="34" charset="0"/>
                <a:cs typeface="Arial" pitchFamily="34" charset="0"/>
              </a:rPr>
              <a:t> </a:t>
            </a:r>
            <a:endParaRPr lang="pt-BR" sz="2300" dirty="0">
              <a:latin typeface="Arial" pitchFamily="34" charset="0"/>
              <a:cs typeface="Arial" pitchFamily="34" charset="0"/>
            </a:endParaRPr>
          </a:p>
          <a:p>
            <a:r>
              <a:rPr lang="pt-BR" sz="2300" dirty="0" err="1">
                <a:latin typeface="Arial" pitchFamily="34" charset="0"/>
                <a:cs typeface="Arial" pitchFamily="34" charset="0"/>
              </a:rPr>
              <a:t>Luckesi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Cipriano Carlos.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 Educação, Ludicidade e Prevenção.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 Salvador, </a:t>
            </a:r>
            <a:r>
              <a:rPr lang="pt-BR" sz="2300" dirty="0" err="1">
                <a:latin typeface="Arial" pitchFamily="34" charset="0"/>
                <a:cs typeface="Arial" pitchFamily="34" charset="0"/>
              </a:rPr>
              <a:t>Gepel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 : 2000.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Barreto, M.C.L. 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O lúdico no processo de ensino-aprendizagem das ciências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300" dirty="0" err="1">
                <a:latin typeface="Arial" pitchFamily="34" charset="0"/>
                <a:cs typeface="Arial" pitchFamily="34" charset="0"/>
              </a:rPr>
              <a:t>Brasília:R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300" dirty="0" err="1">
                <a:latin typeface="Arial" pitchFamily="34" charset="0"/>
                <a:cs typeface="Arial" pitchFamily="34" charset="0"/>
              </a:rPr>
              <a:t>Bras.Pedag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., 2007.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Falcão, Ana Patrícia. 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A importância do brinquedo e do ato de brincar para o desenvolvimento psicológico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300" dirty="0" err="1">
                <a:latin typeface="Arial" pitchFamily="34" charset="0"/>
                <a:cs typeface="Arial" pitchFamily="34" charset="0"/>
              </a:rPr>
              <a:t>Belem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, 2002.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Germano, Altair. 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Pedagogia Transformadora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. CPAD. Rio de Janeiro, 2013.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Bentes, </a:t>
            </a:r>
            <a:r>
              <a:rPr lang="pt-BR" sz="2300" dirty="0" err="1">
                <a:latin typeface="Arial" pitchFamily="34" charset="0"/>
                <a:cs typeface="Arial" pitchFamily="34" charset="0"/>
              </a:rPr>
              <a:t>Joane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O lúdico da Educação Infantil.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Vida Nova, 2002.</a:t>
            </a:r>
          </a:p>
        </p:txBody>
      </p:sp>
    </p:spTree>
    <p:extLst>
      <p:ext uri="{BB962C8B-B14F-4D97-AF65-F5344CB8AC3E}">
        <p14:creationId xmlns:p14="http://schemas.microsoft.com/office/powerpoint/2010/main" val="31128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581128"/>
            <a:ext cx="5715000" cy="26098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9512" y="476671"/>
            <a:ext cx="4914900" cy="97339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pt-BR" sz="4400" dirty="0" smtClean="0">
                <a:latin typeface="Cambria" pitchFamily="18" charset="0"/>
              </a:rPr>
              <a:t>Objetivo do Encontro:</a:t>
            </a:r>
            <a:endParaRPr lang="pt-BR" sz="4400" dirty="0">
              <a:latin typeface="Cambria" pitchFamily="18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 rot="3084023">
            <a:off x="271476" y="1545393"/>
            <a:ext cx="1376856" cy="735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59904" y="2852936"/>
            <a:ext cx="799288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Este II Encontro Pedagógico tem como objetivo incentivar o trabalho lúdico dentro da sala de aula da Escola Bíblica Dominical (EBD), primeiramente passando por teoria sobre o lúdico, sob olhares de alguns autores.</a:t>
            </a:r>
          </a:p>
        </p:txBody>
      </p:sp>
    </p:spTree>
    <p:extLst>
      <p:ext uri="{BB962C8B-B14F-4D97-AF65-F5344CB8AC3E}">
        <p14:creationId xmlns:p14="http://schemas.microsoft.com/office/powerpoint/2010/main" val="24261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57620" y="548680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que é ludicidade?</a:t>
            </a:r>
            <a:endParaRPr lang="pt-B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cdn.mundodastribos.com/492269-Incentive-os-pequenos-a-realizar-pinturas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33670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2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3"/>
          <p:cNvSpPr txBox="1">
            <a:spLocks/>
          </p:cNvSpPr>
          <p:nvPr/>
        </p:nvSpPr>
        <p:spPr>
          <a:xfrm>
            <a:off x="3091920" y="2448054"/>
            <a:ext cx="2304256" cy="432047"/>
          </a:xfrm>
          <a:prstGeom prst="rect">
            <a:avLst/>
          </a:prstGeom>
          <a:solidFill>
            <a:srgbClr val="FFFF00"/>
          </a:solidFill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2400" b="1" dirty="0" smtClean="0">
                <a:latin typeface="Cambria" pitchFamily="18" charset="0"/>
              </a:rPr>
              <a:t>CRIATIVIDADE</a:t>
            </a:r>
            <a:endParaRPr lang="pt-BR" sz="2400" b="1" dirty="0">
              <a:latin typeface="Cambria" pitchFamily="18" charset="0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401118" y="4949032"/>
            <a:ext cx="2511896" cy="43204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mbria" pitchFamily="18" charset="0"/>
              </a:rPr>
              <a:t>SOLIDARIEDADE</a:t>
            </a:r>
            <a:endParaRPr lang="pt-BR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30816" y="3953231"/>
            <a:ext cx="2160240" cy="43204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latin typeface="Cambria" pitchFamily="18" charset="0"/>
              </a:rPr>
              <a:t>AUTONOMIA</a:t>
            </a:r>
            <a:endParaRPr lang="pt-BR" sz="2400" b="1" dirty="0">
              <a:latin typeface="Cambria" pitchFamily="18" charset="0"/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3093034" y="1474561"/>
            <a:ext cx="1800200" cy="432047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latin typeface="Cambria" pitchFamily="18" charset="0"/>
              </a:rPr>
              <a:t>DESAFIOS</a:t>
            </a:r>
            <a:endParaRPr lang="pt-BR" sz="2400" b="1" dirty="0">
              <a:latin typeface="Cambria" pitchFamily="18" charset="0"/>
            </a:endParaRPr>
          </a:p>
        </p:txBody>
      </p:sp>
      <p:sp>
        <p:nvSpPr>
          <p:cNvPr id="6" name="Espaço Reservado para Texto 3"/>
          <p:cNvSpPr txBox="1">
            <a:spLocks/>
          </p:cNvSpPr>
          <p:nvPr/>
        </p:nvSpPr>
        <p:spPr>
          <a:xfrm>
            <a:off x="2913014" y="3206371"/>
            <a:ext cx="1800200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latin typeface="Cambria" pitchFamily="18" charset="0"/>
              </a:rPr>
              <a:t>AMIZADE</a:t>
            </a:r>
            <a:endParaRPr lang="pt-BR" sz="2400" b="1" dirty="0">
              <a:latin typeface="Cambria" pitchFamily="18" charset="0"/>
            </a:endParaRPr>
          </a:p>
        </p:txBody>
      </p:sp>
      <p:sp>
        <p:nvSpPr>
          <p:cNvPr id="7" name="Espaço Reservado para Texto 3"/>
          <p:cNvSpPr txBox="1">
            <a:spLocks/>
          </p:cNvSpPr>
          <p:nvPr/>
        </p:nvSpPr>
        <p:spPr>
          <a:xfrm>
            <a:off x="5668358" y="1472688"/>
            <a:ext cx="3312368" cy="4320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latin typeface="Cambria" pitchFamily="18" charset="0"/>
              </a:rPr>
              <a:t>RESPEITO MÚTUO</a:t>
            </a:r>
            <a:endParaRPr lang="pt-BR" sz="2400" b="1" dirty="0">
              <a:latin typeface="Cambria" pitchFamily="18" charset="0"/>
            </a:endParaRPr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5668358" y="2750856"/>
            <a:ext cx="3312368" cy="4320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latin typeface="Cambria" pitchFamily="18" charset="0"/>
              </a:rPr>
              <a:t>RESPEITO AS REGRAS</a:t>
            </a:r>
            <a:endParaRPr lang="pt-BR" sz="2400" b="1" dirty="0">
              <a:latin typeface="Cambria" pitchFamily="18" charset="0"/>
            </a:endParaRPr>
          </a:p>
        </p:txBody>
      </p:sp>
      <p:sp>
        <p:nvSpPr>
          <p:cNvPr id="9" name="Espaço Reservado para Texto 3"/>
          <p:cNvSpPr txBox="1">
            <a:spLocks/>
          </p:cNvSpPr>
          <p:nvPr/>
        </p:nvSpPr>
        <p:spPr>
          <a:xfrm>
            <a:off x="2773291" y="3975907"/>
            <a:ext cx="1738527" cy="43204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latin typeface="Cambria" pitchFamily="18" charset="0"/>
              </a:rPr>
              <a:t>ATENÇÃO</a:t>
            </a:r>
            <a:endParaRPr lang="pt-BR" sz="2400" b="1" dirty="0">
              <a:latin typeface="Cambria" pitchFamily="18" charset="0"/>
            </a:endParaRPr>
          </a:p>
        </p:txBody>
      </p:sp>
      <p:sp>
        <p:nvSpPr>
          <p:cNvPr id="10" name="Espaço Reservado para Texto 3"/>
          <p:cNvSpPr txBox="1">
            <a:spLocks/>
          </p:cNvSpPr>
          <p:nvPr/>
        </p:nvSpPr>
        <p:spPr>
          <a:xfrm>
            <a:off x="165012" y="2855124"/>
            <a:ext cx="2520280" cy="432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latin typeface="Cambria" pitchFamily="18" charset="0"/>
              </a:rPr>
              <a:t>CONCENTRAÇÃO</a:t>
            </a:r>
            <a:endParaRPr lang="pt-BR" sz="2400" b="1" dirty="0">
              <a:latin typeface="Cambria" pitchFamily="18" charset="0"/>
            </a:endParaRPr>
          </a:p>
        </p:txBody>
      </p:sp>
      <p:sp>
        <p:nvSpPr>
          <p:cNvPr id="11" name="Espaço Reservado para Texto 3"/>
          <p:cNvSpPr txBox="1">
            <a:spLocks/>
          </p:cNvSpPr>
          <p:nvPr/>
        </p:nvSpPr>
        <p:spPr>
          <a:xfrm>
            <a:off x="995214" y="6021287"/>
            <a:ext cx="2035399" cy="4320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latin typeface="Cambria" pitchFamily="18" charset="0"/>
              </a:rPr>
              <a:t>INTERAÇÃO</a:t>
            </a:r>
            <a:endParaRPr lang="pt-BR" sz="2400" b="1" dirty="0">
              <a:latin typeface="Cambria" pitchFamily="18" charset="0"/>
            </a:endParaRPr>
          </a:p>
        </p:txBody>
      </p:sp>
      <p:sp>
        <p:nvSpPr>
          <p:cNvPr id="12" name="Espaço Reservado para Texto 3"/>
          <p:cNvSpPr txBox="1">
            <a:spLocks/>
          </p:cNvSpPr>
          <p:nvPr/>
        </p:nvSpPr>
        <p:spPr>
          <a:xfrm>
            <a:off x="5181266" y="3797015"/>
            <a:ext cx="3312368" cy="432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mbria" pitchFamily="18" charset="0"/>
              </a:rPr>
              <a:t>RACIOCÍNIO LÓGICO</a:t>
            </a:r>
            <a:endParaRPr lang="pt-BR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Espaço Reservado para Texto 3"/>
          <p:cNvSpPr txBox="1">
            <a:spLocks/>
          </p:cNvSpPr>
          <p:nvPr/>
        </p:nvSpPr>
        <p:spPr>
          <a:xfrm>
            <a:off x="3813114" y="4641196"/>
            <a:ext cx="5046537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latin typeface="Cambria" pitchFamily="18" charset="0"/>
              </a:rPr>
              <a:t>DESENVOLVIMENTO EMOCIONAL,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latin typeface="Cambria" pitchFamily="18" charset="0"/>
              </a:rPr>
              <a:t>SOCIAL, INTELECTUAL</a:t>
            </a:r>
            <a:endParaRPr lang="pt-BR" sz="2400" b="1" dirty="0">
              <a:latin typeface="Cambria" pitchFamily="18" charset="0"/>
            </a:endParaRPr>
          </a:p>
        </p:txBody>
      </p:sp>
      <p:sp>
        <p:nvSpPr>
          <p:cNvPr id="14" name="Espaço Reservado para Texto 3"/>
          <p:cNvSpPr txBox="1">
            <a:spLocks/>
          </p:cNvSpPr>
          <p:nvPr/>
        </p:nvSpPr>
        <p:spPr>
          <a:xfrm>
            <a:off x="5469298" y="6021288"/>
            <a:ext cx="3024336" cy="432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Cambria" pitchFamily="18" charset="0"/>
              </a:rPr>
              <a:t>APRENDIZAGEM</a:t>
            </a:r>
            <a:endParaRPr lang="pt-BR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5" name="Espaço Reservado para Texto 3"/>
          <p:cNvSpPr txBox="1">
            <a:spLocks/>
          </p:cNvSpPr>
          <p:nvPr/>
        </p:nvSpPr>
        <p:spPr>
          <a:xfrm>
            <a:off x="122964" y="1544509"/>
            <a:ext cx="1800200" cy="43204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mbria" pitchFamily="18" charset="0"/>
              </a:rPr>
              <a:t>ALEGRIA</a:t>
            </a:r>
            <a:endParaRPr lang="pt-BR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008842" y="144967"/>
            <a:ext cx="3316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e...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833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238750"/>
            <a:ext cx="281940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/>
          <p:cNvSpPr/>
          <p:nvPr/>
        </p:nvSpPr>
        <p:spPr>
          <a:xfrm>
            <a:off x="467544" y="580618"/>
            <a:ext cx="354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Luckesi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2000)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1340768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atividades feitas são aquelas que propiciam uma experiência de plenitude, em que nos envolvemos por inteiro, estando flexíveis e saudáveis.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24" y="3501008"/>
            <a:ext cx="3023213" cy="189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4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5816" y="260648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BR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e...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611560" y="1859340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Considera-se como lúdico as atividades que propiciem a vivência plena do aqui-agora, integrando a ação, o pensamento e o sentimento. Tais atividades podem ser uma brincadeira, um jogo o qualquer outra atividade que possibilite instaurar um estado de inteireza: uma dinâmica de integração grupal ou de sensibilização, um trabalho de recorte e colagem, umas das muitas expressões de jogos dramáticos, movimentos e outros.</a:t>
            </a:r>
          </a:p>
        </p:txBody>
      </p:sp>
      <p:pic>
        <p:nvPicPr>
          <p:cNvPr id="2052" name="Picture 4" descr="C:\Users\Rios\Documents\Anne concurso\luana\imagesCAUVN5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44756"/>
            <a:ext cx="2123728" cy="141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ios\Documents\Anne concurso\luana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67" y="5434970"/>
            <a:ext cx="2477745" cy="14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ios\Documents\Anne concurso\luana\201312102004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76" y="5444756"/>
            <a:ext cx="2722273" cy="141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Qual a importância de se trabalhar a ludicidade dentro da EBD?</a:t>
            </a:r>
            <a:endParaRPr lang="pt-BR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2228671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ludicidade tem uma importância significativa com proposta pedagógica voltada para o processo de ensino aprendizagem.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41892" y="1340768"/>
            <a:ext cx="40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Segundo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Piaget (1973)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http://www.mundowalmart.com.br/wp-content/uploads/2013/07/brinquedos-ludik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365104"/>
            <a:ext cx="2477415" cy="2364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75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2830" y="2276872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Através do lúdico, a criança pode desenvolver sua coordenação motora, suas habilidades, visuais e auditivas, seu raciocínio criativo e inteligência. Está comprovado que a criança que não tem grandes oportunidades de brincar sofrem bloqueios e rupturas em seus processos mentais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47" y="0"/>
            <a:ext cx="2438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02398" y="153100"/>
            <a:ext cx="6725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Como trabalhar?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9610" y="1196752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Segundo Libâneo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(2006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crianças experimentam desejos impossíveis de serem realizados, imediatamente, para resolver essa questão a criança se envolve no mundo imaginário.</a:t>
            </a:r>
          </a:p>
        </p:txBody>
      </p:sp>
      <p:pic>
        <p:nvPicPr>
          <p:cNvPr id="4" name="Picture 4" descr="http://univesp.ensinosuperior.sp.gov.br/media/paginas/images/4200/401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2952328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3779912" y="4437112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 lúdico na educação Infantil pode ser trabalhado em todas as atividades, pois é uma maneira de aprender/ensinar, despertar o prazer e, dessa forma a aprendizagem se realiza.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25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475</Words>
  <Application>Microsoft Office PowerPoint</Application>
  <PresentationFormat>Apresentação na tela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Integração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Rios</dc:creator>
  <cp:lastModifiedBy>vendas</cp:lastModifiedBy>
  <cp:revision>18</cp:revision>
  <dcterms:created xsi:type="dcterms:W3CDTF">2014-10-15T02:08:39Z</dcterms:created>
  <dcterms:modified xsi:type="dcterms:W3CDTF">2014-10-18T00:08:01Z</dcterms:modified>
</cp:coreProperties>
</file>