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4063FE-97AF-4F52-B34C-770A1AF2B912}" type="datetimeFigureOut">
              <a:rPr lang="pt-BR" smtClean="0"/>
              <a:t>13/10/2014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64BE93-6010-4761-9CE8-14BB89E118B1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7498095" cy="46805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0"/>
          <a:stretch/>
        </p:blipFill>
        <p:spPr>
          <a:xfrm>
            <a:off x="6228184" y="1374400"/>
            <a:ext cx="2896908" cy="529273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849707"/>
            <a:ext cx="9144000" cy="20302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33301" y="-99392"/>
            <a:ext cx="8624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Encontro Pedagógico-2014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1084" y="2204864"/>
            <a:ext cx="66891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Black" pitchFamily="34" charset="0"/>
              </a:rPr>
              <a:t>O PROFESSOR DA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latin typeface="Arial Black" pitchFamily="34" charset="0"/>
              </a:rPr>
              <a:t>ESCOLA 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latin typeface="Arial Black" pitchFamily="34" charset="0"/>
              </a:rPr>
              <a:t>BÍBLICA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latin typeface="Arial Black" pitchFamily="34" charset="0"/>
              </a:rPr>
              <a:t> DOMINICAL</a:t>
            </a:r>
          </a:p>
          <a:p>
            <a:pPr algn="ctr"/>
            <a:r>
              <a:rPr lang="pt-BR" sz="4000" b="1" dirty="0" smtClean="0">
                <a:latin typeface="Arial Black" pitchFamily="34" charset="0"/>
              </a:rPr>
              <a:t> PRECISA SABER !!!</a:t>
            </a:r>
            <a:endParaRPr lang="pt-BR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4223" y="-99392"/>
            <a:ext cx="86826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Encontro Pedagógico-2014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6084" y="1988840"/>
            <a:ext cx="73892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algn="ctr"/>
            <a:r>
              <a:rPr lang="pt-B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CREDO RELIGIOSO DA ASSEMBLEIA DE DEUS NO </a:t>
            </a:r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BRASIL</a:t>
            </a:r>
            <a:endParaRPr lang="pt-B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8305" y="4353802"/>
            <a:ext cx="7704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/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Nossa Confissão de Fé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6084" y="2060848"/>
            <a:ext cx="738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O Nosso Credo, está entre os deveres impostos aos membros da Convenção Geral das Assembleia de Deus no Brasil – </a:t>
            </a:r>
            <a:r>
              <a:rPr lang="pt-BR" sz="2400" dirty="0" err="1">
                <a:solidFill>
                  <a:schemeClr val="bg1"/>
                </a:solidFill>
              </a:rPr>
              <a:t>CGADB</a:t>
            </a:r>
            <a:r>
              <a:rPr lang="pt-BR" sz="2400" dirty="0">
                <a:solidFill>
                  <a:schemeClr val="bg1"/>
                </a:solidFill>
              </a:rPr>
              <a:t>, conforme reza o estatuto da mesma. Veja</a:t>
            </a:r>
            <a:r>
              <a:rPr lang="pt-BR" sz="2400" dirty="0" smtClean="0">
                <a:solidFill>
                  <a:schemeClr val="bg1"/>
                </a:solidFill>
              </a:rPr>
              <a:t>: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i="1" dirty="0">
                <a:solidFill>
                  <a:srgbClr val="FFFF00"/>
                </a:solidFill>
              </a:rPr>
              <a:t>Art. 8º. São deveres dos membros da </a:t>
            </a:r>
            <a:r>
              <a:rPr lang="pt-BR" sz="2400" i="1" dirty="0" err="1">
                <a:solidFill>
                  <a:srgbClr val="FFFF00"/>
                </a:solidFill>
              </a:rPr>
              <a:t>CGADB</a:t>
            </a:r>
            <a:r>
              <a:rPr lang="pt-BR" sz="2400" i="1" dirty="0">
                <a:solidFill>
                  <a:srgbClr val="FFFF00"/>
                </a:solidFill>
              </a:rPr>
              <a:t>:</a:t>
            </a:r>
            <a:endParaRPr lang="pt-BR" sz="2400" dirty="0">
              <a:solidFill>
                <a:srgbClr val="FFFF00"/>
              </a:solidFill>
            </a:endParaRPr>
          </a:p>
          <a:p>
            <a:r>
              <a:rPr lang="pt-BR" sz="2400" i="1" dirty="0">
                <a:solidFill>
                  <a:srgbClr val="FFFF00"/>
                </a:solidFill>
              </a:rPr>
              <a:t>[...]</a:t>
            </a:r>
            <a:br>
              <a:rPr lang="pt-BR" sz="2400" i="1" dirty="0">
                <a:solidFill>
                  <a:srgbClr val="FFFF00"/>
                </a:solidFill>
              </a:rPr>
            </a:br>
            <a:r>
              <a:rPr lang="pt-BR" sz="2400" i="1" dirty="0">
                <a:solidFill>
                  <a:srgbClr val="FFFF00"/>
                </a:solidFill>
              </a:rPr>
              <a:t>II - obedecer ao credo doutrinário das Assembleias de Deus no Brasil, publicado no órgão oficial da </a:t>
            </a:r>
            <a:endParaRPr lang="pt-BR" sz="2400" i="1" dirty="0" smtClean="0">
              <a:solidFill>
                <a:srgbClr val="FFFF00"/>
              </a:solidFill>
            </a:endParaRPr>
          </a:p>
          <a:p>
            <a:r>
              <a:rPr lang="pt-BR" sz="2400" i="1" dirty="0" err="1" smtClean="0">
                <a:solidFill>
                  <a:srgbClr val="FFFF00"/>
                </a:solidFill>
              </a:rPr>
              <a:t>CGADB</a:t>
            </a:r>
            <a:r>
              <a:rPr lang="pt-BR" sz="2400" i="1" dirty="0" smtClean="0">
                <a:solidFill>
                  <a:srgbClr val="FFFF00"/>
                </a:solidFill>
              </a:rPr>
              <a:t> </a:t>
            </a:r>
            <a:r>
              <a:rPr lang="pt-BR" sz="2400" i="1" dirty="0">
                <a:solidFill>
                  <a:srgbClr val="FFFF00"/>
                </a:solidFill>
              </a:rPr>
              <a:t>– Mensageiro da Paz; 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04223" y="-99392"/>
            <a:ext cx="86826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Encontro Pedagógico-2014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3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6084" y="2060848"/>
            <a:ext cx="73892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</a:rPr>
              <a:t>Também está presente em nosso Estatuto como pré-requisito para admissão de membros, a </a:t>
            </a:r>
            <a:r>
              <a:rPr lang="pt-BR" sz="3600" b="1" dirty="0">
                <a:solidFill>
                  <a:schemeClr val="bg1"/>
                </a:solidFill>
              </a:rPr>
              <a:t>“confissão expressa de que crê” </a:t>
            </a:r>
            <a:r>
              <a:rPr lang="pt-BR" sz="3600" b="1" dirty="0">
                <a:solidFill>
                  <a:srgbClr val="FFFF00"/>
                </a:solidFill>
              </a:rPr>
              <a:t>em nosso credo estabelecido estatutariamente. </a:t>
            </a:r>
            <a:endParaRPr lang="pt-BR" sz="3600" b="1" dirty="0" smtClean="0">
              <a:solidFill>
                <a:srgbClr val="FFFF00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Então </a:t>
            </a:r>
            <a:r>
              <a:rPr lang="pt-BR" sz="3600" b="1" dirty="0">
                <a:solidFill>
                  <a:schemeClr val="bg1"/>
                </a:solidFill>
              </a:rPr>
              <a:t>vejamos nosso credo.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04223" y="-99392"/>
            <a:ext cx="86826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Encontro Pedagógico-2014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0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060848"/>
            <a:ext cx="7389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solidFill>
                  <a:srgbClr val="FFFF00"/>
                </a:solidFill>
              </a:rPr>
              <a:t>Cremos em </a:t>
            </a:r>
            <a:r>
              <a:rPr lang="pt-BR" sz="2400" b="1" dirty="0">
                <a:solidFill>
                  <a:srgbClr val="FFFF00"/>
                </a:solidFill>
              </a:rPr>
              <a:t>um só Deus, eternamente subsistente em três pessoas: Pai, o Filho e o Espírito </a:t>
            </a:r>
            <a:r>
              <a:rPr lang="pt-BR" sz="2400" b="1" dirty="0" smtClean="0">
                <a:solidFill>
                  <a:srgbClr val="FFFF00"/>
                </a:solidFill>
              </a:rPr>
              <a:t>Santo;</a:t>
            </a:r>
          </a:p>
          <a:p>
            <a:pPr marL="457200" lvl="0" indent="-457200">
              <a:buFont typeface="+mj-lt"/>
              <a:buAutoNum type="arabicPeriod"/>
            </a:pPr>
            <a:endParaRPr lang="pt-BR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FF00"/>
                </a:solidFill>
              </a:rPr>
              <a:t>Na inspiração verbal da Bíblia Sagrada, única regra infalível de fé normativa para a vida </a:t>
            </a:r>
            <a:r>
              <a:rPr lang="pt-BR" sz="2400" b="1" dirty="0" smtClean="0">
                <a:solidFill>
                  <a:srgbClr val="FFFF00"/>
                </a:solidFill>
              </a:rPr>
              <a:t>do cristão;</a:t>
            </a:r>
          </a:p>
          <a:p>
            <a:pPr marL="457200" lvl="0" indent="-457200">
              <a:buFont typeface="+mj-lt"/>
              <a:buAutoNum type="arabicPeriod"/>
            </a:pPr>
            <a:endParaRPr lang="pt-BR" sz="2400" b="1" dirty="0"/>
          </a:p>
          <a:p>
            <a:pPr marL="88900" lvl="0" indent="-14288">
              <a:buFont typeface="+mj-lt"/>
              <a:buAutoNum type="arabicPeriod"/>
            </a:pPr>
            <a:r>
              <a:rPr lang="pt-BR" sz="2400" b="1" dirty="0" smtClean="0">
                <a:solidFill>
                  <a:srgbClr val="FFFF00"/>
                </a:solidFill>
              </a:rPr>
              <a:t>  Na </a:t>
            </a:r>
            <a:r>
              <a:rPr lang="pt-BR" sz="2400" b="1" dirty="0">
                <a:solidFill>
                  <a:srgbClr val="FFFF00"/>
                </a:solidFill>
              </a:rPr>
              <a:t>concepção virginal de Jesus, em </a:t>
            </a:r>
            <a:r>
              <a:rPr lang="pt-BR" sz="2400" b="1" dirty="0" smtClean="0">
                <a:solidFill>
                  <a:srgbClr val="FFFF00"/>
                </a:solidFill>
              </a:rPr>
              <a:t>sua</a:t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2400" b="1" dirty="0" smtClean="0">
                <a:solidFill>
                  <a:srgbClr val="FFFF00"/>
                </a:solidFill>
              </a:rPr>
              <a:t>morte </a:t>
            </a:r>
            <a:r>
              <a:rPr lang="pt-BR" sz="2400" b="1" dirty="0">
                <a:solidFill>
                  <a:srgbClr val="FFFF00"/>
                </a:solidFill>
              </a:rPr>
              <a:t>vicária e expiatória, em ressurreição </a:t>
            </a:r>
            <a:r>
              <a:rPr lang="pt-BR" sz="2400" b="1" dirty="0" smtClean="0">
                <a:solidFill>
                  <a:srgbClr val="FFFF00"/>
                </a:solidFill>
              </a:rPr>
              <a:t>corporal  </a:t>
            </a:r>
            <a:r>
              <a:rPr lang="pt-BR" sz="2400" b="1" dirty="0">
                <a:solidFill>
                  <a:srgbClr val="FFFF00"/>
                </a:solidFill>
              </a:rPr>
              <a:t>dentre os mortos e em sua ascensão </a:t>
            </a:r>
            <a:r>
              <a:rPr lang="pt-BR" sz="2400" b="1" dirty="0" smtClean="0">
                <a:solidFill>
                  <a:srgbClr val="FFFF00"/>
                </a:solidFill>
              </a:rPr>
              <a:t>vitoriosa </a:t>
            </a:r>
            <a:r>
              <a:rPr lang="pt-BR" sz="2400" b="1" dirty="0">
                <a:solidFill>
                  <a:srgbClr val="FFFF00"/>
                </a:solidFill>
              </a:rPr>
              <a:t>aos </a:t>
            </a:r>
            <a:r>
              <a:rPr lang="pt-BR" sz="2400" b="1" dirty="0" smtClean="0">
                <a:solidFill>
                  <a:srgbClr val="FFFF00"/>
                </a:solidFill>
              </a:rPr>
              <a:t>céus;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04223" y="-99392"/>
            <a:ext cx="86826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Encontro Pedagógico-2014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5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060848"/>
            <a:ext cx="7389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>
                <a:solidFill>
                  <a:schemeClr val="bg1"/>
                </a:solidFill>
              </a:rPr>
              <a:t>Na </a:t>
            </a:r>
            <a:r>
              <a:rPr lang="pt-BR" sz="2400" b="1" dirty="0" err="1">
                <a:solidFill>
                  <a:schemeClr val="bg1"/>
                </a:solidFill>
              </a:rPr>
              <a:t>pecaminosidade</a:t>
            </a:r>
            <a:r>
              <a:rPr lang="pt-BR" sz="2400" b="1" dirty="0">
                <a:solidFill>
                  <a:schemeClr val="bg1"/>
                </a:solidFill>
              </a:rPr>
              <a:t> do </a:t>
            </a:r>
            <a:r>
              <a:rPr lang="pt-BR" sz="2400" b="1" dirty="0" smtClean="0">
                <a:solidFill>
                  <a:schemeClr val="bg1"/>
                </a:solidFill>
              </a:rPr>
              <a:t>homem;</a:t>
            </a:r>
            <a:endParaRPr lang="pt-BR" sz="2400" b="1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 startAt="4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 smtClean="0">
                <a:solidFill>
                  <a:schemeClr val="bg1"/>
                </a:solidFill>
              </a:rPr>
              <a:t>Na </a:t>
            </a:r>
            <a:r>
              <a:rPr lang="pt-BR" sz="2400" b="1" dirty="0">
                <a:solidFill>
                  <a:schemeClr val="bg1"/>
                </a:solidFill>
              </a:rPr>
              <a:t>necessidade absoluta do Novo </a:t>
            </a:r>
            <a:r>
              <a:rPr lang="pt-BR" sz="2400" b="1" dirty="0" smtClean="0">
                <a:solidFill>
                  <a:schemeClr val="bg1"/>
                </a:solidFill>
              </a:rPr>
              <a:t>Nascimento;</a:t>
            </a:r>
          </a:p>
          <a:p>
            <a:pPr marL="457200" lvl="0" indent="-457200">
              <a:buFont typeface="+mj-lt"/>
              <a:buAutoNum type="arabicPeriod" startAt="4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 smtClean="0">
                <a:solidFill>
                  <a:schemeClr val="bg1"/>
                </a:solidFill>
              </a:rPr>
              <a:t>No </a:t>
            </a:r>
            <a:r>
              <a:rPr lang="pt-BR" sz="2400" b="1" dirty="0">
                <a:solidFill>
                  <a:schemeClr val="bg1"/>
                </a:solidFill>
              </a:rPr>
              <a:t>perdão dos pecados, na salvação presente e </a:t>
            </a:r>
            <a:r>
              <a:rPr lang="pt-BR" sz="2400" b="1" dirty="0" smtClean="0">
                <a:solidFill>
                  <a:schemeClr val="bg1"/>
                </a:solidFill>
              </a:rPr>
              <a:t>perfeita;</a:t>
            </a:r>
          </a:p>
          <a:p>
            <a:pPr marL="457200" lvl="0" indent="-457200">
              <a:buFont typeface="+mj-lt"/>
              <a:buAutoNum type="arabicPeriod" startAt="4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>
                <a:solidFill>
                  <a:schemeClr val="bg1"/>
                </a:solidFill>
              </a:rPr>
              <a:t>No batismo bíblico efetuado por imersão </a:t>
            </a:r>
            <a:r>
              <a:rPr lang="pt-BR" sz="2400" b="1" dirty="0" smtClean="0">
                <a:solidFill>
                  <a:schemeClr val="bg1"/>
                </a:solidFill>
              </a:rPr>
              <a:t>;</a:t>
            </a:r>
            <a:endParaRPr lang="pt-BR" sz="2400" b="1" dirty="0">
              <a:solidFill>
                <a:schemeClr val="bg1"/>
              </a:solidFill>
            </a:endParaRPr>
          </a:p>
          <a:p>
            <a:pPr lvl="0"/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04223" y="-99392"/>
            <a:ext cx="86826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Encontro Pedagógico-2014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2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060848"/>
            <a:ext cx="738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pt-BR" sz="2400" b="1" dirty="0" smtClean="0">
                <a:solidFill>
                  <a:srgbClr val="FFFF00"/>
                </a:solidFill>
              </a:rPr>
              <a:t>Na </a:t>
            </a:r>
            <a:r>
              <a:rPr lang="pt-BR" sz="2400" b="1" dirty="0">
                <a:solidFill>
                  <a:srgbClr val="FFFF00"/>
                </a:solidFill>
              </a:rPr>
              <a:t>necessidade e na possibilidade que temos de viver vida </a:t>
            </a:r>
            <a:r>
              <a:rPr lang="pt-BR" sz="2400" b="1" dirty="0" smtClean="0">
                <a:solidFill>
                  <a:srgbClr val="FFFF00"/>
                </a:solidFill>
              </a:rPr>
              <a:t>santa;</a:t>
            </a:r>
          </a:p>
          <a:p>
            <a:pPr marL="457200" lvl="0" indent="-457200">
              <a:buFont typeface="+mj-lt"/>
              <a:buAutoNum type="arabicPeriod" startAt="8"/>
            </a:pPr>
            <a:endParaRPr lang="pt-BR" sz="2400" b="1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 startAt="8"/>
            </a:pPr>
            <a:r>
              <a:rPr lang="pt-BR" sz="2400" b="1" dirty="0">
                <a:solidFill>
                  <a:srgbClr val="FFFF00"/>
                </a:solidFill>
              </a:rPr>
              <a:t>No batismo bíblico no Espírito </a:t>
            </a:r>
            <a:r>
              <a:rPr lang="pt-BR" sz="2400" b="1" dirty="0" smtClean="0">
                <a:solidFill>
                  <a:srgbClr val="FFFF00"/>
                </a:solidFill>
              </a:rPr>
              <a:t>Santo;</a:t>
            </a:r>
          </a:p>
          <a:p>
            <a:pPr marL="457200" lvl="0" indent="-457200">
              <a:buFont typeface="+mj-lt"/>
              <a:buAutoNum type="arabicPeriod" startAt="8"/>
            </a:pPr>
            <a:endParaRPr lang="pt-BR" sz="2400" b="1" dirty="0" smtClean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 startAt="8"/>
            </a:pPr>
            <a:r>
              <a:rPr lang="pt-BR" sz="2400" b="1" dirty="0">
                <a:solidFill>
                  <a:srgbClr val="FFFF00"/>
                </a:solidFill>
              </a:rPr>
              <a:t>Na atualidade dos dons </a:t>
            </a:r>
            <a:r>
              <a:rPr lang="pt-BR" sz="2400" b="1" dirty="0" smtClean="0">
                <a:solidFill>
                  <a:srgbClr val="FFFF00"/>
                </a:solidFill>
              </a:rPr>
              <a:t>espirituais;</a:t>
            </a:r>
            <a:endParaRPr lang="pt-BR" sz="2400" b="1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 startAt="8"/>
            </a:pPr>
            <a:endParaRPr lang="pt-BR" sz="2400" b="1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 startAt="8"/>
            </a:pPr>
            <a:r>
              <a:rPr lang="pt-BR" sz="2400" b="1" dirty="0">
                <a:solidFill>
                  <a:srgbClr val="FFFF00"/>
                </a:solidFill>
              </a:rPr>
              <a:t>Na Segunda Vinda </a:t>
            </a:r>
            <a:r>
              <a:rPr lang="pt-BR" sz="2400" b="1" dirty="0" err="1">
                <a:solidFill>
                  <a:srgbClr val="FFFF00"/>
                </a:solidFill>
              </a:rPr>
              <a:t>premilenial</a:t>
            </a:r>
            <a:r>
              <a:rPr lang="pt-BR" sz="2400" b="1" dirty="0">
                <a:solidFill>
                  <a:srgbClr val="FFFF00"/>
                </a:solidFill>
              </a:rPr>
              <a:t> de Cristo</a:t>
            </a:r>
            <a:r>
              <a:rPr lang="pt-BR" sz="2400" b="1" dirty="0" smtClean="0">
                <a:solidFill>
                  <a:srgbClr val="FFFF00"/>
                </a:solidFill>
              </a:rPr>
              <a:t>,</a:t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em duas fases </a:t>
            </a:r>
            <a:r>
              <a:rPr lang="pt-BR" sz="2400" b="1" dirty="0" smtClean="0">
                <a:solidFill>
                  <a:srgbClr val="FFFF00"/>
                </a:solidFill>
              </a:rPr>
              <a:t>distintas; </a:t>
            </a:r>
          </a:p>
          <a:p>
            <a:pPr lvl="0"/>
            <a:r>
              <a:rPr lang="pt-BR" sz="2400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04223" y="-99392"/>
            <a:ext cx="86826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Encontro Pedagógico-2014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8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060848"/>
            <a:ext cx="738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12"/>
            </a:pPr>
            <a:r>
              <a:rPr lang="pt-BR" sz="2400" b="1" dirty="0" smtClean="0">
                <a:solidFill>
                  <a:srgbClr val="FFFF00"/>
                </a:solidFill>
              </a:rPr>
              <a:t>Que </a:t>
            </a:r>
            <a:r>
              <a:rPr lang="pt-BR" sz="2400" b="1" dirty="0">
                <a:solidFill>
                  <a:srgbClr val="FFFF00"/>
                </a:solidFill>
              </a:rPr>
              <a:t>todos os cristãos comparecerão ante o Tribunal de </a:t>
            </a:r>
            <a:r>
              <a:rPr lang="pt-BR" sz="2400" b="1" dirty="0" smtClean="0">
                <a:solidFill>
                  <a:srgbClr val="FFFF00"/>
                </a:solidFill>
              </a:rPr>
              <a:t>Cristo;</a:t>
            </a:r>
          </a:p>
          <a:p>
            <a:pPr marL="457200" lvl="0" indent="-457200">
              <a:buFont typeface="+mj-lt"/>
              <a:buAutoNum type="arabicPeriod" startAt="12"/>
            </a:pPr>
            <a:endParaRPr lang="pt-BR" sz="2400" b="1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 startAt="12"/>
            </a:pPr>
            <a:r>
              <a:rPr lang="pt-BR" sz="2400" b="1" dirty="0">
                <a:solidFill>
                  <a:srgbClr val="FFFF00"/>
                </a:solidFill>
              </a:rPr>
              <a:t>No juízo vindouro que justificará os fiéis e condenará os </a:t>
            </a:r>
            <a:r>
              <a:rPr lang="pt-BR" sz="2400" b="1" dirty="0" smtClean="0">
                <a:solidFill>
                  <a:srgbClr val="FFFF00"/>
                </a:solidFill>
              </a:rPr>
              <a:t>infiéis;</a:t>
            </a:r>
          </a:p>
          <a:p>
            <a:pPr marL="457200" lvl="0" indent="-457200">
              <a:buFont typeface="+mj-lt"/>
              <a:buAutoNum type="arabicPeriod" startAt="12"/>
            </a:pPr>
            <a:endParaRPr lang="pt-BR" sz="2400" b="1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 startAt="12"/>
            </a:pPr>
            <a:r>
              <a:rPr lang="pt-BR" sz="2400" b="1" dirty="0">
                <a:solidFill>
                  <a:srgbClr val="FFFF00"/>
                </a:solidFill>
              </a:rPr>
              <a:t>E na Vida Eterna de gozo e felicidade </a:t>
            </a:r>
            <a:r>
              <a:rPr lang="pt-BR" sz="2400" b="1" dirty="0" smtClean="0">
                <a:solidFill>
                  <a:srgbClr val="FFFF00"/>
                </a:solidFill>
              </a:rPr>
              <a:t/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2400" b="1" dirty="0" smtClean="0">
                <a:solidFill>
                  <a:srgbClr val="FFFF00"/>
                </a:solidFill>
              </a:rPr>
              <a:t>para os fiéis </a:t>
            </a:r>
            <a:r>
              <a:rPr lang="pt-BR" sz="2400" b="1" dirty="0">
                <a:solidFill>
                  <a:srgbClr val="FFFF00"/>
                </a:solidFill>
              </a:rPr>
              <a:t>e de tristeza e tormento para </a:t>
            </a:r>
            <a:r>
              <a:rPr lang="pt-BR" sz="2400" b="1" dirty="0" smtClean="0">
                <a:solidFill>
                  <a:srgbClr val="FFFF00"/>
                </a:solidFill>
              </a:rPr>
              <a:t/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2400" b="1" dirty="0" smtClean="0">
                <a:solidFill>
                  <a:srgbClr val="FFFF00"/>
                </a:solidFill>
              </a:rPr>
              <a:t>os infiéis.</a:t>
            </a:r>
            <a:endParaRPr lang="pt-BR" sz="2400" b="1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 startAt="12"/>
            </a:pP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04223" y="-99392"/>
            <a:ext cx="86826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Encontro Pedagógico-2014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0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060848"/>
            <a:ext cx="738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REFERENCIAS: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/>
          </a:p>
          <a:p>
            <a:r>
              <a:rPr lang="pt-BR" sz="2400" b="1" dirty="0">
                <a:solidFill>
                  <a:srgbClr val="FFFF00"/>
                </a:solidFill>
              </a:rPr>
              <a:t>1- Estatuto. Disponível em: http://cgadb.org.br/home5a/index.php?option=com_content&amp;view=article&amp;id=34&amp;Itemid=80. Acessado em 11/10/14.</a:t>
            </a:r>
          </a:p>
          <a:p>
            <a:endParaRPr lang="pt-BR" sz="2400" b="1" dirty="0"/>
          </a:p>
          <a:p>
            <a:r>
              <a:rPr lang="pt-BR" sz="2400" b="1" dirty="0">
                <a:solidFill>
                  <a:srgbClr val="FFFF00"/>
                </a:solidFill>
              </a:rPr>
              <a:t>2 - Nosso Credo. </a:t>
            </a:r>
            <a:r>
              <a:rPr lang="pt-BR" sz="2400" b="1" dirty="0" err="1">
                <a:solidFill>
                  <a:srgbClr val="FFFF00"/>
                </a:solidFill>
              </a:rPr>
              <a:t>CPAD</a:t>
            </a:r>
            <a:r>
              <a:rPr lang="pt-BR" sz="2400" b="1" dirty="0">
                <a:solidFill>
                  <a:srgbClr val="FFFF00"/>
                </a:solidFill>
              </a:rPr>
              <a:t>. Jornal </a:t>
            </a:r>
            <a:r>
              <a:rPr lang="pt-BR" sz="2400" b="1">
                <a:solidFill>
                  <a:srgbClr val="FFFF00"/>
                </a:solidFill>
              </a:rPr>
              <a:t>Mensageiro </a:t>
            </a:r>
            <a:r>
              <a:rPr lang="pt-BR" sz="2400" b="1" smtClean="0">
                <a:solidFill>
                  <a:srgbClr val="FFFF00"/>
                </a:solidFill>
              </a:rPr>
              <a:t/>
            </a:r>
            <a:br>
              <a:rPr lang="pt-BR" sz="2400" b="1" smtClean="0">
                <a:solidFill>
                  <a:srgbClr val="FFFF00"/>
                </a:solidFill>
              </a:rPr>
            </a:br>
            <a:r>
              <a:rPr lang="pt-BR" sz="2400" b="1" smtClean="0">
                <a:solidFill>
                  <a:srgbClr val="FFFF00"/>
                </a:solidFill>
              </a:rPr>
              <a:t>da </a:t>
            </a:r>
            <a:r>
              <a:rPr lang="pt-BR" sz="2400" b="1" dirty="0">
                <a:solidFill>
                  <a:srgbClr val="FFFF00"/>
                </a:solidFill>
              </a:rPr>
              <a:t>Paz. -No. 1544,  Janeiro/2014, p 2. </a:t>
            </a:r>
          </a:p>
          <a:p>
            <a:pPr marL="457200" lvl="0" indent="-457200">
              <a:buFont typeface="+mj-lt"/>
              <a:buAutoNum type="arabicPeriod" startAt="12"/>
            </a:pP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04223" y="-99392"/>
            <a:ext cx="86826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Encontro Pedagógico-2014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6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293</Words>
  <Application>Microsoft Office PowerPoint</Application>
  <PresentationFormat>Apresentação na tela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valdinar viana</dc:creator>
  <cp:lastModifiedBy>valdinar viana</cp:lastModifiedBy>
  <cp:revision>37</cp:revision>
  <dcterms:created xsi:type="dcterms:W3CDTF">2014-03-25T23:35:12Z</dcterms:created>
  <dcterms:modified xsi:type="dcterms:W3CDTF">2014-10-13T15:10:49Z</dcterms:modified>
</cp:coreProperties>
</file>